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3" r:id="rId1"/>
    <p:sldMasterId id="2147484244" r:id="rId2"/>
    <p:sldMasterId id="2147484245" r:id="rId3"/>
  </p:sldMasterIdLst>
  <p:notesMasterIdLst>
    <p:notesMasterId r:id="rId20"/>
  </p:notesMasterIdLst>
  <p:handoutMasterIdLst>
    <p:handoutMasterId r:id="rId21"/>
  </p:handoutMasterIdLst>
  <p:sldIdLst>
    <p:sldId id="257" r:id="rId4"/>
    <p:sldId id="269" r:id="rId5"/>
    <p:sldId id="279" r:id="rId6"/>
    <p:sldId id="305" r:id="rId7"/>
    <p:sldId id="297" r:id="rId8"/>
    <p:sldId id="296" r:id="rId9"/>
    <p:sldId id="278" r:id="rId10"/>
    <p:sldId id="300" r:id="rId11"/>
    <p:sldId id="285" r:id="rId12"/>
    <p:sldId id="311" r:id="rId13"/>
    <p:sldId id="312" r:id="rId14"/>
    <p:sldId id="314" r:id="rId15"/>
    <p:sldId id="315" r:id="rId16"/>
    <p:sldId id="318" r:id="rId17"/>
    <p:sldId id="320" r:id="rId18"/>
    <p:sldId id="267" r:id="rId1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BAC"/>
    <a:srgbClr val="81AABE"/>
    <a:srgbClr val="CF8595"/>
    <a:srgbClr val="BDBEB6"/>
    <a:srgbClr val="989292"/>
    <a:srgbClr val="7B5743"/>
    <a:srgbClr val="C0BFBB"/>
    <a:srgbClr val="A2C7DA"/>
    <a:srgbClr val="989194"/>
    <a:srgbClr val="7F4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372" y="90"/>
      </p:cViewPr>
      <p:guideLst>
        <p:guide orient="horz" pos="2148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23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38769" cy="3909303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/>
            <a:r>
              <a:rPr/>
              <a:t>둘째 수준</a:t>
            </a:r>
            <a:endParaRPr lang="ko-KR" altLang="en-US"/>
          </a:p>
          <a:p>
            <a:pPr marL="0" lvl="2" indent="0" rtl="0"/>
            <a:r>
              <a:rPr/>
              <a:t>셋째 수준</a:t>
            </a:r>
            <a:endParaRPr lang="ko-KR" altLang="en-US"/>
          </a:p>
          <a:p>
            <a:pPr marL="0" lvl="3" indent="0" rtl="0"/>
            <a:r>
              <a:rPr/>
              <a:t>넷째 수준</a:t>
            </a:r>
            <a:endParaRPr lang="ko-KR" altLang="en-US"/>
          </a:p>
          <a:p>
            <a:pPr marL="0" lvl="4" indent="0" rtl="0"/>
            <a:r>
              <a:rPr/>
              <a:t>다섯째 수준</a:t>
            </a:r>
            <a:endParaRPr lang="ko-KR" altLang="en-US"/>
          </a:p>
        </p:txBody>
      </p:sp>
      <p:sp>
        <p:nvSpPr>
          <p:cNvPr id="7" name="머리글 갤체 틀 181"/>
          <p:cNvSpPr txBox="1">
            <a:spLocks noGrp="1"/>
          </p:cNvSpPr>
          <p:nvPr>
            <p:ph type="hdr"/>
          </p:nvPr>
        </p:nvSpPr>
        <p:spPr>
          <a:xfrm>
            <a:off x="0" y="0"/>
            <a:ext cx="2946289" cy="499089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182"/>
          <p:cNvSpPr txBox="1">
            <a:spLocks noGrp="1"/>
          </p:cNvSpPr>
          <p:nvPr>
            <p:ph type="ftr"/>
          </p:nvPr>
        </p:nvSpPr>
        <p:spPr>
          <a:xfrm>
            <a:off x="0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날짜 개체 틀 183"/>
          <p:cNvSpPr txBox="1">
            <a:spLocks noGrp="1"/>
          </p:cNvSpPr>
          <p:nvPr>
            <p:ph type="dt"/>
          </p:nvPr>
        </p:nvSpPr>
        <p:spPr>
          <a:xfrm>
            <a:off x="3850757" y="0"/>
            <a:ext cx="2946289" cy="499089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r" hangingPunct="1"/>
            <a:fld id="{B9320F77-B9A0-41C5-862A-B4B631284C64}" type="datetime1">
              <a:rPr lang="en-GB" altLang="en-US"/>
              <a:t>16/06/2021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슬라이드 번호 개체 틀 184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38769" cy="3909303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185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algn="ctr" latinLnBrk="0">
              <a:buFontTx/>
              <a:buNone/>
            </a:pPr>
            <a:endParaRPr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7" y="4777195"/>
            <a:ext cx="5439399" cy="3909992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latinLnBrk="0"/>
            <a:endParaRPr/>
          </a:p>
        </p:txBody>
      </p:sp>
      <p:sp>
        <p:nvSpPr>
          <p:cNvPr id="4" name="슬라이드 번호 개체 틀 205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918" cy="499089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10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algn="ctr" latinLnBrk="0">
              <a:buFontTx/>
              <a:buNone/>
            </a:pPr>
            <a:endParaRPr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7" y="4777195"/>
            <a:ext cx="5439399" cy="3909992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latinLnBrk="0"/>
            <a:endParaRPr/>
          </a:p>
        </p:txBody>
      </p:sp>
      <p:sp>
        <p:nvSpPr>
          <p:cNvPr id="4" name="슬라이드 번호 개체 틀 205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918" cy="499089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11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algn="ctr" latinLnBrk="0">
              <a:buFontTx/>
              <a:buNone/>
            </a:pPr>
            <a:endParaRPr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7" y="4777195"/>
            <a:ext cx="5439399" cy="3909992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latinLnBrk="0"/>
            <a:endParaRPr/>
          </a:p>
        </p:txBody>
      </p:sp>
      <p:sp>
        <p:nvSpPr>
          <p:cNvPr id="4" name="슬라이드 번호 개체 틀 205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918" cy="499089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12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algn="ctr" latinLnBrk="0">
              <a:buFontTx/>
              <a:buNone/>
            </a:pPr>
            <a:endParaRPr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7" y="4777195"/>
            <a:ext cx="5439399" cy="3909992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latinLnBrk="0"/>
            <a:endParaRPr/>
          </a:p>
        </p:txBody>
      </p:sp>
      <p:sp>
        <p:nvSpPr>
          <p:cNvPr id="4" name="슬라이드 번호 개체 틀 205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918" cy="499089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13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algn="ctr" latinLnBrk="0">
              <a:buFontTx/>
              <a:buNone/>
            </a:pPr>
            <a:endParaRPr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40028" cy="3910682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latinLnBrk="0"/>
            <a:endParaRPr/>
          </a:p>
        </p:txBody>
      </p:sp>
      <p:sp>
        <p:nvSpPr>
          <p:cNvPr id="4" name="슬라이드 번호 개체 틀 205"/>
          <p:cNvSpPr txBox="1">
            <a:spLocks noGrp="1"/>
          </p:cNvSpPr>
          <p:nvPr>
            <p:ph type="sldNum"/>
          </p:nvPr>
        </p:nvSpPr>
        <p:spPr>
          <a:xfrm>
            <a:off x="3850758" y="9428928"/>
            <a:ext cx="2947547" cy="499779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14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algn="ctr" latinLnBrk="0">
              <a:buFontTx/>
              <a:buNone/>
            </a:pPr>
            <a:endParaRPr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40028" cy="3910682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t">
            <a:noAutofit/>
          </a:bodyPr>
          <a:lstStyle/>
          <a:p>
            <a:pPr marL="0" indent="0" latinLnBrk="0"/>
            <a:endParaRPr/>
          </a:p>
        </p:txBody>
      </p:sp>
      <p:sp>
        <p:nvSpPr>
          <p:cNvPr id="4" name="슬라이드 번호 개체 틀 205"/>
          <p:cNvSpPr txBox="1">
            <a:spLocks noGrp="1"/>
          </p:cNvSpPr>
          <p:nvPr>
            <p:ph type="sldNum"/>
          </p:nvPr>
        </p:nvSpPr>
        <p:spPr>
          <a:xfrm>
            <a:off x="3850758" y="9428928"/>
            <a:ext cx="2947547" cy="499779"/>
          </a:xfrm>
          <a:prstGeom prst="rect">
            <a:avLst/>
          </a:prstGeom>
          <a:noFill/>
        </p:spPr>
        <p:txBody>
          <a:bodyPr vert="horz" wrap="square" lIns="76200" tIns="76200" rIns="76200" bIns="7620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15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38769" cy="3909303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209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16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38769" cy="3909303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186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2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38769" cy="3909303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188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3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38769" cy="3909303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190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38769" cy="3909303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r>
              <a:rPr/>
              <a:t>간호사 언니 설명 이정도 넣었다가 이정도빼세요. -&gt; 그리고 한번의 안내</a:t>
            </a:r>
            <a:endParaRPr lang="ko-KR" altLang="en-US"/>
          </a:p>
          <a:p>
            <a:pPr marL="0" indent="0"/>
            <a:r>
              <a:rPr/>
              <a:t>스스로 하기에는 너무 열악한 환경   언제 빼는지와 언제 다시 넣어야 하는지 잘 모르겠다. 동영상</a:t>
            </a:r>
            <a:endParaRPr lang="ko-KR" altLang="en-US"/>
          </a:p>
        </p:txBody>
      </p:sp>
      <p:sp>
        <p:nvSpPr>
          <p:cNvPr id="4" name="슬라이드 번호 개체 틀 195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5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38769" cy="3909303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193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6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38769" cy="3909303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201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7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38769" cy="3909303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199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8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79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180"/>
          <p:cNvSpPr txBox="1">
            <a:spLocks noGrp="1"/>
          </p:cNvSpPr>
          <p:nvPr>
            <p:ph type="body"/>
          </p:nvPr>
        </p:nvSpPr>
        <p:spPr>
          <a:xfrm>
            <a:off x="679768" y="4777195"/>
            <a:ext cx="5438769" cy="3909303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r>
              <a:rPr/>
              <a:t>라즈베리 파이</a:t>
            </a:r>
            <a:endParaRPr lang="ko-KR" altLang="en-US"/>
          </a:p>
          <a:p>
            <a:pPr marL="0" indent="0"/>
            <a:r>
              <a:rPr/>
              <a:t>-  Amg 8833을 사용하여 손 온도 측정</a:t>
            </a:r>
            <a:endParaRPr lang="ko-KR" altLang="en-US"/>
          </a:p>
          <a:p>
            <a:pPr marL="0" indent="0"/>
            <a:r>
              <a:rPr/>
              <a:t>파이어 베이스</a:t>
            </a:r>
            <a:endParaRPr lang="ko-KR" altLang="en-US"/>
          </a:p>
          <a:p>
            <a:pPr marL="0" indent="0"/>
            <a:r>
              <a:rPr/>
              <a:t>-  라즈베리에서 값을 받아 안드로이드 스튜디오로 값을 보내준다. </a:t>
            </a:r>
            <a:endParaRPr lang="ko-KR" altLang="en-US"/>
          </a:p>
          <a:p>
            <a:pPr marL="0" indent="0"/>
            <a:r>
              <a:rPr/>
              <a:t>안드로이드 스튜디오</a:t>
            </a:r>
            <a:endParaRPr lang="ko-KR" altLang="en-US"/>
          </a:p>
          <a:p>
            <a:pPr marL="0" indent="0"/>
            <a:r>
              <a:rPr/>
              <a:t>-  파이어베이스에서 값을 받으면</a:t>
            </a:r>
            <a:endParaRPr lang="ko-KR" altLang="en-US"/>
          </a:p>
          <a:p>
            <a:pPr marL="0" indent="0"/>
            <a:r>
              <a:rPr/>
              <a:t>다음 가이드 안내 화면으로 넘어간다.</a:t>
            </a:r>
            <a:endParaRPr lang="ko-KR" altLang="en-US"/>
          </a:p>
        </p:txBody>
      </p:sp>
      <p:sp>
        <p:nvSpPr>
          <p:cNvPr id="4" name="슬라이드 번호 개체 틀 204"/>
          <p:cNvSpPr txBox="1">
            <a:spLocks noGrp="1"/>
          </p:cNvSpPr>
          <p:nvPr>
            <p:ph type="sldNum"/>
          </p:nvPr>
        </p:nvSpPr>
        <p:spPr>
          <a:xfrm>
            <a:off x="3850757" y="9428928"/>
            <a:ext cx="2946289" cy="49840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9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hf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hf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hf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>
            <a:off x="10006965" y="6588760"/>
            <a:ext cx="2195195" cy="231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900">
                <a:solidFill>
                  <a:schemeClr val="tx1"/>
                </a:solidFill>
                <a:latin typeface="Arial" charset="0"/>
                <a:ea typeface="마루 부리 Beta" charset="0"/>
              </a:rPr>
              <a:t>ⓒSaebyeol Yu. Saebyeol’s PowerPoint</a:t>
            </a:r>
            <a:endParaRPr lang="ko-KR" altLang="en-US" sz="900">
              <a:solidFill>
                <a:schemeClr val="tx1"/>
              </a:solidFill>
              <a:latin typeface="Arial" charset="0"/>
              <a:ea typeface="마루 부리 Beta" charset="0"/>
            </a:endParaRPr>
          </a:p>
        </p:txBody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hf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>
            <a:off x="10006965" y="6588760"/>
            <a:ext cx="2195195" cy="231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900">
                <a:solidFill>
                  <a:schemeClr val="tx1"/>
                </a:solidFill>
                <a:latin typeface="Arial" charset="0"/>
                <a:ea typeface="마루 부리 Beta" charset="0"/>
              </a:rPr>
              <a:t>ⓒSaebyeol Yu. Saebyeol’s PowerPoint</a:t>
            </a:r>
            <a:endParaRPr lang="ko-KR" altLang="en-US" sz="900">
              <a:solidFill>
                <a:schemeClr val="tx1"/>
              </a:solidFill>
              <a:latin typeface="Arial" charset="0"/>
              <a:ea typeface="마루 부리 Beta" charset="0"/>
            </a:endParaRPr>
          </a:p>
        </p:txBody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hf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hf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hf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hf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965" y="6588760"/>
            <a:ext cx="21945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hf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hf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hf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2021-05-07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2021-05-07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32" r:id="rId2"/>
    <p:sldLayoutId id="2147484133" r:id="rId3"/>
    <p:sldLayoutId id="2147484134" r:id="rId4"/>
    <p:sldLayoutId id="2147484135" r:id="rId5"/>
    <p:sldLayoutId id="2147484136" r:id="rId6"/>
    <p:sldLayoutId id="2147484137" r:id="rId7"/>
    <p:sldLayoutId id="2147484138" r:id="rId8"/>
    <p:sldLayoutId id="2147484139" r:id="rId9"/>
    <p:sldLayoutId id="2147484140" r:id="rId10"/>
    <p:sldLayoutId id="214748414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365125" y="2454910"/>
            <a:ext cx="7442200" cy="2386330"/>
            <a:chOff x="365125" y="2454910"/>
            <a:chExt cx="7442200" cy="2386330"/>
          </a:xfrm>
        </p:grpSpPr>
        <p:sp>
          <p:nvSpPr>
            <p:cNvPr id="2" name="TextBox 1"/>
            <p:cNvSpPr txBox="1">
              <a:spLocks/>
            </p:cNvSpPr>
            <p:nvPr/>
          </p:nvSpPr>
          <p:spPr>
            <a:xfrm>
              <a:off x="365760" y="2454910"/>
              <a:ext cx="7442200" cy="75374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4300" spc="-280">
                  <a:solidFill>
                    <a:schemeClr val="bg1"/>
                  </a:solidFill>
                </a:rPr>
                <a:t>지역을 위한 파라핀 치료 가이더</a:t>
              </a:r>
              <a:endParaRPr lang="ko-KR" altLang="en-US" sz="430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365760" y="3895725"/>
              <a:ext cx="7252335" cy="635"/>
            </a:xfrm>
            <a:prstGeom prst="line">
              <a:avLst/>
            </a:prstGeom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>
              <a:spLocks/>
            </p:cNvSpPr>
            <p:nvPr/>
          </p:nvSpPr>
          <p:spPr>
            <a:xfrm>
              <a:off x="365125" y="4196080"/>
              <a:ext cx="2771775" cy="6457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</a:rPr>
                <a:t>201521684 김철민</a:t>
              </a:r>
              <a:endParaRPr lang="ko-KR" altLang="en-US" sz="18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</a:rPr>
                <a:t>201823794 이가영</a:t>
              </a:r>
              <a:endParaRPr lang="ko-KR" altLang="en-US" sz="18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r="25817"/>
          <a:stretch>
            <a:fillRect/>
          </a:stretch>
        </p:blipFill>
        <p:spPr>
          <a:xfrm>
            <a:off x="7689215" y="-5715"/>
            <a:ext cx="4572635" cy="6856095"/>
          </a:xfrm>
          <a:prstGeom prst="rect">
            <a:avLst/>
          </a:prstGeom>
          <a:noFill/>
        </p:spPr>
      </p:pic>
      <p:sp>
        <p:nvSpPr>
          <p:cNvPr id="11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2500"/>
              <a:t>1</a:t>
            </a:fld>
            <a:r>
              <a:rPr lang="ko-KR" altLang="en-US" sz="250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448945" y="833755"/>
            <a:ext cx="11743690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 0"/>
          <p:cNvSpPr txBox="1">
            <a:spLocks/>
          </p:cNvSpPr>
          <p:nvPr/>
        </p:nvSpPr>
        <p:spPr>
          <a:xfrm>
            <a:off x="448945" y="63500"/>
            <a:ext cx="717550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Part 2,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마루 부리 Bet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448945" y="286385"/>
            <a:ext cx="18967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80">
                <a:solidFill>
                  <a:schemeClr val="accent6">
                    <a:lumMod val="50000"/>
                  </a:schemeClr>
                </a:solidFill>
              </a:rPr>
              <a:t>파이어 베이스 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304800" y="6604000"/>
            <a:ext cx="11887835" cy="635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/>
          <p:cNvSpPr>
            <a:spLocks/>
          </p:cNvSpPr>
          <p:nvPr/>
        </p:nvSpPr>
        <p:spPr>
          <a:xfrm>
            <a:off x="447675" y="914400"/>
            <a:ext cx="3024505" cy="401955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파이어 베이스 데이터 값</a:t>
            </a:r>
          </a:p>
        </p:txBody>
      </p:sp>
      <p:sp>
        <p:nvSpPr>
          <p:cNvPr id="4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마루 부리 Beta" charset="0"/>
                <a:cs typeface="+mn-cs"/>
              </a:rPr>
              <a:t>10</a:t>
            </a:fld>
            <a:endParaRPr lang="ko-KR" altLang="en-US" sz="1200">
              <a:latin typeface="Arial" charset="0"/>
              <a:ea typeface="마루 부리 Beta" charset="0"/>
              <a:cs typeface="+mn-cs"/>
            </a:endParaRPr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>
            <a:off x="9466580" y="501650"/>
            <a:ext cx="2614930" cy="2463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7" name="그림 6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1403985"/>
            <a:ext cx="6690995" cy="48831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448945" y="833755"/>
            <a:ext cx="11743690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 0"/>
          <p:cNvSpPr txBox="1">
            <a:spLocks/>
          </p:cNvSpPr>
          <p:nvPr/>
        </p:nvSpPr>
        <p:spPr>
          <a:xfrm>
            <a:off x="448945" y="63500"/>
            <a:ext cx="717550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Part 2,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마루 부리 Bet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448945" y="286385"/>
            <a:ext cx="194564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80">
                <a:solidFill>
                  <a:schemeClr val="accent6">
                    <a:lumMod val="50000"/>
                  </a:schemeClr>
                </a:solidFill>
              </a:rPr>
              <a:t>웹  페이지 구성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304800" y="6604000"/>
            <a:ext cx="11887835" cy="635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/>
          <p:cNvSpPr>
            <a:spLocks/>
          </p:cNvSpPr>
          <p:nvPr/>
        </p:nvSpPr>
        <p:spPr>
          <a:xfrm>
            <a:off x="447675" y="914400"/>
            <a:ext cx="3023870" cy="401320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웹 페이지 </a:t>
            </a:r>
          </a:p>
        </p:txBody>
      </p:sp>
      <p:sp>
        <p:nvSpPr>
          <p:cNvPr id="4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마루 부리 Beta" charset="0"/>
                <a:cs typeface="+mn-cs"/>
              </a:rPr>
              <a:t>11</a:t>
            </a:fld>
            <a:endParaRPr lang="ko-KR" altLang="en-US" sz="1200">
              <a:latin typeface="Arial" charset="0"/>
              <a:ea typeface="마루 부리 Beta" charset="0"/>
              <a:cs typeface="+mn-cs"/>
            </a:endParaRPr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>
            <a:off x="9466580" y="501650"/>
            <a:ext cx="2614930" cy="2463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텍스트 상자 45"/>
          <p:cNvSpPr txBox="1">
            <a:spLocks/>
          </p:cNvSpPr>
          <p:nvPr/>
        </p:nvSpPr>
        <p:spPr>
          <a:xfrm>
            <a:off x="5229225" y="3514725"/>
            <a:ext cx="318770" cy="389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9" name="그림 46" descr="C:/Users/gydia/AppData/Roaming/PolarisOffice/ETemp/10012_9894704/fImage446245564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1365250"/>
            <a:ext cx="9450070" cy="4807585"/>
          </a:xfrm>
          <a:prstGeom prst="rect">
            <a:avLst/>
          </a:prstGeom>
          <a:noFill/>
        </p:spPr>
      </p:pic>
      <p:sp>
        <p:nvSpPr>
          <p:cNvPr id="61" name="도형 4"/>
          <p:cNvSpPr>
            <a:spLocks/>
          </p:cNvSpPr>
          <p:nvPr/>
        </p:nvSpPr>
        <p:spPr>
          <a:xfrm>
            <a:off x="2988310" y="3766185"/>
            <a:ext cx="2765425" cy="913130"/>
          </a:xfrm>
          <a:prstGeom prst="wedgeRoundRectCallout">
            <a:avLst>
              <a:gd name="adj1" fmla="val -68667"/>
              <a:gd name="adj2" fmla="val 16236"/>
              <a:gd name="adj3" fmla="val 16667"/>
            </a:avLst>
          </a:prstGeom>
          <a:solidFill>
            <a:schemeClr val="bg1"/>
          </a:solidFill>
          <a:ln w="571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0" name="그림 1" descr="C:/Users/gydia/AppData/Roaming/PolarisOffice/ETemp/10012_9894704/fImage8293644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425" y="3828415"/>
            <a:ext cx="1492250" cy="8083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448945" y="833755"/>
            <a:ext cx="11743690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 0"/>
          <p:cNvSpPr txBox="1">
            <a:spLocks/>
          </p:cNvSpPr>
          <p:nvPr/>
        </p:nvSpPr>
        <p:spPr>
          <a:xfrm>
            <a:off x="448945" y="63500"/>
            <a:ext cx="717550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Part 2,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마루 부리 Bet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448945" y="286385"/>
            <a:ext cx="266827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70">
                <a:solidFill>
                  <a:schemeClr val="accent6">
                    <a:lumMod val="50000"/>
                  </a:schemeClr>
                </a:solidFill>
              </a:rPr>
              <a:t>안드로이드 스튜디오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304800" y="6604000"/>
            <a:ext cx="11887835" cy="635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/>
          <p:cNvSpPr>
            <a:spLocks/>
          </p:cNvSpPr>
          <p:nvPr/>
        </p:nvSpPr>
        <p:spPr>
          <a:xfrm>
            <a:off x="447675" y="914400"/>
            <a:ext cx="3024505" cy="401955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환자 정보 확인</a:t>
            </a:r>
          </a:p>
        </p:txBody>
      </p:sp>
      <p:sp>
        <p:nvSpPr>
          <p:cNvPr id="4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마루 부리 Beta" charset="0"/>
                <a:cs typeface="+mn-cs"/>
              </a:rPr>
              <a:t>12</a:t>
            </a:fld>
            <a:endParaRPr lang="ko-KR" altLang="en-US" sz="1200">
              <a:latin typeface="Arial" charset="0"/>
              <a:ea typeface="마루 부리 Beta" charset="0"/>
              <a:cs typeface="+mn-cs"/>
            </a:endParaRPr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>
            <a:off x="9466580" y="501650"/>
            <a:ext cx="2614930" cy="2463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7" name="그림 6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600200"/>
            <a:ext cx="1800860" cy="3780790"/>
          </a:xfrm>
          <a:prstGeom prst="rect">
            <a:avLst/>
          </a:prstGeom>
          <a:noFill/>
        </p:spPr>
      </p:pic>
      <p:pic>
        <p:nvPicPr>
          <p:cNvPr id="58" name="그림 6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0340" y="1739265"/>
            <a:ext cx="4428490" cy="3209290"/>
          </a:xfrm>
          <a:prstGeom prst="rect">
            <a:avLst/>
          </a:prstGeom>
          <a:noFill/>
        </p:spPr>
      </p:pic>
      <p:cxnSp>
        <p:nvCxnSpPr>
          <p:cNvPr id="59" name="도형 67"/>
          <p:cNvCxnSpPr/>
          <p:nvPr/>
        </p:nvCxnSpPr>
        <p:spPr>
          <a:xfrm flipV="1">
            <a:off x="2000250" y="2409825"/>
            <a:ext cx="753745" cy="763270"/>
          </a:xfrm>
          <a:prstGeom prst="line">
            <a:avLst/>
          </a:prstGeom>
          <a:ln w="57150" cap="flat" cmpd="sng"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도형 68"/>
          <p:cNvCxnSpPr/>
          <p:nvPr/>
        </p:nvCxnSpPr>
        <p:spPr>
          <a:xfrm>
            <a:off x="2038350" y="3971925"/>
            <a:ext cx="810895" cy="763270"/>
          </a:xfrm>
          <a:prstGeom prst="line">
            <a:avLst/>
          </a:prstGeom>
          <a:ln w="57150" cap="flat" cmpd="sng"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7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0" y="1133475"/>
            <a:ext cx="5529580" cy="2353945"/>
          </a:xfrm>
          <a:prstGeom prst="rect">
            <a:avLst/>
          </a:prstGeom>
          <a:noFill/>
        </p:spPr>
      </p:pic>
      <p:cxnSp>
        <p:nvCxnSpPr>
          <p:cNvPr id="62" name="도형 40"/>
          <p:cNvCxnSpPr/>
          <p:nvPr/>
        </p:nvCxnSpPr>
        <p:spPr>
          <a:xfrm flipV="1">
            <a:off x="3019425" y="3267075"/>
            <a:ext cx="1448435" cy="10160"/>
          </a:xfrm>
          <a:prstGeom prst="line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도형 44"/>
          <p:cNvCxnSpPr/>
          <p:nvPr/>
        </p:nvCxnSpPr>
        <p:spPr>
          <a:xfrm flipV="1">
            <a:off x="8082280" y="1643380"/>
            <a:ext cx="1448435" cy="10160"/>
          </a:xfrm>
          <a:prstGeom prst="line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448945" y="833755"/>
            <a:ext cx="11743690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 0"/>
          <p:cNvSpPr txBox="1">
            <a:spLocks/>
          </p:cNvSpPr>
          <p:nvPr/>
        </p:nvSpPr>
        <p:spPr>
          <a:xfrm>
            <a:off x="448945" y="63500"/>
            <a:ext cx="717550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Part 2,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마루 부리 Bet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448945" y="286385"/>
            <a:ext cx="266827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70">
                <a:solidFill>
                  <a:schemeClr val="accent6">
                    <a:lumMod val="50000"/>
                  </a:schemeClr>
                </a:solidFill>
              </a:rPr>
              <a:t>안드로이드 스튜디오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304800" y="6604000"/>
            <a:ext cx="11887835" cy="635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/>
          <p:cNvSpPr>
            <a:spLocks/>
          </p:cNvSpPr>
          <p:nvPr/>
        </p:nvSpPr>
        <p:spPr>
          <a:xfrm>
            <a:off x="447675" y="914400"/>
            <a:ext cx="3267710" cy="401955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메인 화면 및 파라핀 치료 시작</a:t>
            </a:r>
          </a:p>
        </p:txBody>
      </p:sp>
      <p:sp>
        <p:nvSpPr>
          <p:cNvPr id="4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마루 부리 Beta" charset="0"/>
                <a:cs typeface="+mn-cs"/>
              </a:rPr>
              <a:t>13</a:t>
            </a:fld>
            <a:endParaRPr lang="ko-KR" altLang="en-US" sz="1200">
              <a:latin typeface="Arial" charset="0"/>
              <a:ea typeface="마루 부리 Beta" charset="0"/>
              <a:cs typeface="+mn-cs"/>
            </a:endParaRPr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>
            <a:off x="9466580" y="501650"/>
            <a:ext cx="2614930" cy="2463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7" name="그림 71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5" y="1495425"/>
            <a:ext cx="3060700" cy="4860925"/>
          </a:xfrm>
          <a:prstGeom prst="rect">
            <a:avLst/>
          </a:prstGeom>
          <a:noFill/>
        </p:spPr>
      </p:pic>
      <p:pic>
        <p:nvPicPr>
          <p:cNvPr id="58" name="그림 7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70" y="1495425"/>
            <a:ext cx="3060700" cy="4860925"/>
          </a:xfrm>
          <a:prstGeom prst="rect">
            <a:avLst/>
          </a:prstGeom>
          <a:noFill/>
        </p:spPr>
      </p:pic>
      <p:pic>
        <p:nvPicPr>
          <p:cNvPr id="59" name="그림 7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738"/>
          <a:stretch>
            <a:fillRect/>
          </a:stretch>
        </p:blipFill>
        <p:spPr>
          <a:xfrm>
            <a:off x="7307580" y="1490980"/>
            <a:ext cx="2616200" cy="888365"/>
          </a:xfrm>
          <a:prstGeom prst="rect">
            <a:avLst/>
          </a:prstGeom>
          <a:noFill/>
        </p:spPr>
      </p:pic>
      <p:pic>
        <p:nvPicPr>
          <p:cNvPr id="61" name="그림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45" y="2887980"/>
            <a:ext cx="1766570" cy="436880"/>
          </a:xfrm>
          <a:prstGeom prst="rect">
            <a:avLst/>
          </a:prstGeom>
          <a:noFill/>
        </p:spPr>
      </p:pic>
      <p:pic>
        <p:nvPicPr>
          <p:cNvPr id="62" name="그림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90" y="2324100"/>
            <a:ext cx="1761490" cy="3702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448945" y="833755"/>
            <a:ext cx="11744325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 0"/>
          <p:cNvSpPr txBox="1">
            <a:spLocks/>
          </p:cNvSpPr>
          <p:nvPr/>
        </p:nvSpPr>
        <p:spPr>
          <a:xfrm>
            <a:off x="448945" y="63500"/>
            <a:ext cx="718185" cy="3092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Part 2,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마루 부리 Bet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448945" y="286385"/>
            <a:ext cx="266827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70">
                <a:solidFill>
                  <a:schemeClr val="accent6">
                    <a:lumMod val="50000"/>
                  </a:schemeClr>
                </a:solidFill>
              </a:rPr>
              <a:t>안드로이드 스튜디오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304800" y="6604000"/>
            <a:ext cx="11888470" cy="1270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/>
          <p:cNvSpPr>
            <a:spLocks/>
          </p:cNvSpPr>
          <p:nvPr/>
        </p:nvSpPr>
        <p:spPr>
          <a:xfrm>
            <a:off x="447675" y="914400"/>
            <a:ext cx="3024505" cy="401955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파라핀 치료 과정</a:t>
            </a:r>
          </a:p>
        </p:txBody>
      </p:sp>
      <p:sp>
        <p:nvSpPr>
          <p:cNvPr id="4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마루 부리 Beta" charset="0"/>
                <a:cs typeface="+mn-cs"/>
              </a:rPr>
              <a:t>14</a:t>
            </a:fld>
            <a:endParaRPr lang="ko-KR" altLang="en-US" sz="1200">
              <a:latin typeface="Arial" charset="0"/>
              <a:ea typeface="마루 부리 Beta" charset="0"/>
              <a:cs typeface="+mn-cs"/>
            </a:endParaRPr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>
            <a:off x="9466580" y="501650"/>
            <a:ext cx="2615565" cy="2470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7" name="그림 25" descr="C:/Users/gydia/AppData/Roaming/PolarisOffice/ETemp/7992_7927016/fImage201843519650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93"/>
          <a:stretch>
            <a:fillRect/>
          </a:stretch>
        </p:blipFill>
        <p:spPr>
          <a:xfrm>
            <a:off x="653415" y="1499235"/>
            <a:ext cx="2374265" cy="4736465"/>
          </a:xfrm>
          <a:prstGeom prst="rect">
            <a:avLst/>
          </a:prstGeom>
          <a:noFill/>
        </p:spPr>
      </p:pic>
      <p:pic>
        <p:nvPicPr>
          <p:cNvPr id="58" name="그림 26" descr="C:/Users/gydia/AppData/Roaming/PolarisOffice/ETemp/7992_7927016/fImage197841520916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73"/>
          <a:stretch>
            <a:fillRect/>
          </a:stretch>
        </p:blipFill>
        <p:spPr>
          <a:xfrm>
            <a:off x="3473450" y="1490345"/>
            <a:ext cx="2373630" cy="4754245"/>
          </a:xfrm>
          <a:prstGeom prst="rect">
            <a:avLst/>
          </a:prstGeom>
          <a:noFill/>
        </p:spPr>
      </p:pic>
      <p:pic>
        <p:nvPicPr>
          <p:cNvPr id="59" name="그림 27" descr="C:/Users/gydia/AppData/Roaming/PolarisOffice/ETemp/7992_7927016/fImage214627521572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10"/>
          <a:stretch>
            <a:fillRect/>
          </a:stretch>
        </p:blipFill>
        <p:spPr>
          <a:xfrm>
            <a:off x="6289675" y="1497965"/>
            <a:ext cx="2367915" cy="4719320"/>
          </a:xfrm>
          <a:prstGeom prst="rect">
            <a:avLst/>
          </a:prstGeom>
          <a:noFill/>
        </p:spPr>
      </p:pic>
      <p:pic>
        <p:nvPicPr>
          <p:cNvPr id="60" name="그림 28" descr="C:/Users/gydia/AppData/Roaming/PolarisOffice/ETemp/7992_7927016/fImage2411805221478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10"/>
          <a:stretch>
            <a:fillRect/>
          </a:stretch>
        </p:blipFill>
        <p:spPr>
          <a:xfrm>
            <a:off x="8991600" y="1497965"/>
            <a:ext cx="2367915" cy="4719320"/>
          </a:xfrm>
          <a:prstGeom prst="rect">
            <a:avLst/>
          </a:prstGeom>
          <a:noFill/>
        </p:spPr>
      </p:pic>
      <p:sp>
        <p:nvSpPr>
          <p:cNvPr id="61" name="도형 29"/>
          <p:cNvSpPr>
            <a:spLocks/>
          </p:cNvSpPr>
          <p:nvPr/>
        </p:nvSpPr>
        <p:spPr>
          <a:xfrm>
            <a:off x="1399540" y="4527550"/>
            <a:ext cx="923290" cy="265430"/>
          </a:xfrm>
          <a:prstGeom prst="round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2" name="도형 30"/>
          <p:cNvSpPr>
            <a:spLocks/>
          </p:cNvSpPr>
          <p:nvPr/>
        </p:nvSpPr>
        <p:spPr>
          <a:xfrm>
            <a:off x="8990330" y="4547235"/>
            <a:ext cx="2350770" cy="224155"/>
          </a:xfrm>
          <a:prstGeom prst="round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3" name="도형 31"/>
          <p:cNvSpPr>
            <a:spLocks/>
          </p:cNvSpPr>
          <p:nvPr/>
        </p:nvSpPr>
        <p:spPr>
          <a:xfrm>
            <a:off x="6883400" y="4510405"/>
            <a:ext cx="1177290" cy="265430"/>
          </a:xfrm>
          <a:prstGeom prst="round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4" name="도형 32"/>
          <p:cNvSpPr>
            <a:spLocks/>
          </p:cNvSpPr>
          <p:nvPr/>
        </p:nvSpPr>
        <p:spPr>
          <a:xfrm>
            <a:off x="4217670" y="4569460"/>
            <a:ext cx="879475" cy="265430"/>
          </a:xfrm>
          <a:prstGeom prst="round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5" name="도형 33"/>
          <p:cNvSpPr>
            <a:spLocks/>
          </p:cNvSpPr>
          <p:nvPr/>
        </p:nvSpPr>
        <p:spPr>
          <a:xfrm>
            <a:off x="1578610" y="4887595"/>
            <a:ext cx="1205230" cy="570230"/>
          </a:xfrm>
          <a:prstGeom prst="wedgeRoundRectCallout">
            <a:avLst>
              <a:gd name="adj1" fmla="val -32213"/>
              <a:gd name="adj2" fmla="val -679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5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1500">
                <a:latin typeface="맑은 고딕" charset="0"/>
                <a:ea typeface="맑은 고딕" charset="0"/>
              </a:rPr>
              <a:t>초간 넣어주세요.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66" name="도형 34"/>
          <p:cNvSpPr>
            <a:spLocks/>
          </p:cNvSpPr>
          <p:nvPr/>
        </p:nvSpPr>
        <p:spPr>
          <a:xfrm>
            <a:off x="4392930" y="5086985"/>
            <a:ext cx="1205865" cy="570865"/>
          </a:xfrm>
          <a:prstGeom prst="wedgeRoundRectCallout">
            <a:avLst>
              <a:gd name="adj1" fmla="val -32213"/>
              <a:gd name="adj2" fmla="val -679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500">
                <a:solidFill>
                  <a:srgbClr val="FF0000"/>
                </a:solidFill>
                <a:latin typeface="맑은 고딕" charset="0"/>
                <a:ea typeface="맑은 고딕" charset="0"/>
              </a:rPr>
              <a:t>5</a:t>
            </a:r>
            <a:r>
              <a:rPr lang="ko-KR" sz="1500">
                <a:latin typeface="맑은 고딕" charset="0"/>
                <a:ea typeface="맑은 고딕" charset="0"/>
              </a:rPr>
              <a:t>초간 빼주세요.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67" name="도형 35"/>
          <p:cNvSpPr>
            <a:spLocks/>
          </p:cNvSpPr>
          <p:nvPr/>
        </p:nvSpPr>
        <p:spPr>
          <a:xfrm>
            <a:off x="7341235" y="4933950"/>
            <a:ext cx="1205230" cy="570230"/>
          </a:xfrm>
          <a:prstGeom prst="wedgeRoundRectCallout">
            <a:avLst>
              <a:gd name="adj1" fmla="val -32213"/>
              <a:gd name="adj2" fmla="val -679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500">
                <a:latin typeface="맑은 고딕" charset="0"/>
                <a:ea typeface="맑은 고딕" charset="0"/>
              </a:rPr>
              <a:t>손을 </a:t>
            </a:r>
            <a:r>
              <a:rPr lang="ko-KR" sz="15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1500">
                <a:latin typeface="맑은 고딕" charset="0"/>
                <a:ea typeface="맑은 고딕" charset="0"/>
              </a:rPr>
              <a:t>분간 말려주세요.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68" name="도형 36"/>
          <p:cNvSpPr>
            <a:spLocks/>
          </p:cNvSpPr>
          <p:nvPr/>
        </p:nvSpPr>
        <p:spPr>
          <a:xfrm>
            <a:off x="9705975" y="5087620"/>
            <a:ext cx="2372360" cy="523240"/>
          </a:xfrm>
          <a:prstGeom prst="wedgeRoundRectCallout">
            <a:avLst>
              <a:gd name="adj1" fmla="val -32213"/>
              <a:gd name="adj2" fmla="val -679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500">
                <a:latin typeface="맑은 고딕" charset="0"/>
                <a:ea typeface="맑은 고딕" charset="0"/>
              </a:rPr>
              <a:t>굳은 파라핀 용액을 벗어 뚜껑 위에 올려 주세요.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448945" y="833755"/>
            <a:ext cx="11744325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 0"/>
          <p:cNvSpPr txBox="1">
            <a:spLocks/>
          </p:cNvSpPr>
          <p:nvPr/>
        </p:nvSpPr>
        <p:spPr>
          <a:xfrm>
            <a:off x="448945" y="63500"/>
            <a:ext cx="718185" cy="3092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Part 2,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마루 부리 Bet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448945" y="286385"/>
            <a:ext cx="266827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70">
                <a:solidFill>
                  <a:schemeClr val="accent6">
                    <a:lumMod val="50000"/>
                  </a:schemeClr>
                </a:solidFill>
              </a:rPr>
              <a:t>안드로이드 스튜디오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304800" y="6604000"/>
            <a:ext cx="11888470" cy="1270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/>
          <p:cNvSpPr>
            <a:spLocks/>
          </p:cNvSpPr>
          <p:nvPr/>
        </p:nvSpPr>
        <p:spPr>
          <a:xfrm>
            <a:off x="447675" y="914400"/>
            <a:ext cx="3024505" cy="401955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파라핀 치료 과정</a:t>
            </a:r>
          </a:p>
        </p:txBody>
      </p:sp>
      <p:sp>
        <p:nvSpPr>
          <p:cNvPr id="4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마루 부리 Beta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마루 부리 Beta" charset="0"/>
              <a:cs typeface="+mn-cs"/>
            </a:endParaRPr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>
            <a:off x="9466580" y="501650"/>
            <a:ext cx="2615565" cy="2470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9" name="Picture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45" y="1323340"/>
            <a:ext cx="9100820" cy="51200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6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B6A006-CBE3-4EE0-8C5F-4E2ED881C1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5102860" y="3035935"/>
            <a:ext cx="1974215" cy="7842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500" i="1">
                <a:solidFill>
                  <a:schemeClr val="bg1"/>
                </a:solidFill>
              </a:rPr>
              <a:t>“</a:t>
            </a:r>
            <a:r>
              <a:rPr lang="ko-KR" altLang="ko-KR" sz="4500" i="1">
                <a:solidFill>
                  <a:schemeClr val="bg1"/>
                </a:solidFill>
              </a:rPr>
              <a:t> </a:t>
            </a:r>
            <a:r>
              <a:rPr lang="ko-KR" altLang="en-US" sz="4500" i="1">
                <a:solidFill>
                  <a:schemeClr val="bg1"/>
                </a:solidFill>
              </a:rPr>
              <a:t>Q &amp; A</a:t>
            </a:r>
            <a:r>
              <a:rPr lang="en-US" altLang="ko-KR" sz="4500" i="1">
                <a:solidFill>
                  <a:schemeClr val="bg1"/>
                </a:solidFill>
              </a:rPr>
              <a:t>” </a:t>
            </a:r>
            <a:endParaRPr lang="ko-KR" altLang="en-US" sz="4500" i="1">
              <a:solidFill>
                <a:schemeClr val="bg1"/>
              </a:solidFill>
            </a:endParaRP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DD1A9BF4-7BF1-4CA6-8B47-B271D2FDC8A6}"/>
              </a:ext>
            </a:extLst>
          </p:cNvPr>
          <p:cNvSpPr/>
          <p:nvPr/>
        </p:nvSpPr>
        <p:spPr>
          <a:xfrm>
            <a:off x="1028700" y="2147570"/>
            <a:ext cx="10164445" cy="256222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88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-8890" y="1617345"/>
            <a:ext cx="12193270" cy="425640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54000" y="718820"/>
            <a:ext cx="1454785" cy="7842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50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1137285" y="2524125"/>
            <a:ext cx="3240405" cy="753110"/>
            <a:chOff x="1137285" y="2524125"/>
            <a:chExt cx="3240405" cy="753110"/>
          </a:xfrm>
        </p:grpSpPr>
        <p:sp>
          <p:nvSpPr>
            <p:cNvPr id="7" name="TextBox 6"/>
            <p:cNvSpPr txBox="1">
              <a:spLocks/>
            </p:cNvSpPr>
            <p:nvPr/>
          </p:nvSpPr>
          <p:spPr>
            <a:xfrm>
              <a:off x="1137285" y="2570480"/>
              <a:ext cx="269240" cy="7073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마루 부리 Beta" charset="0"/>
                </a:rPr>
                <a:t>1</a:t>
              </a:r>
              <a:endPara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마루 부리 Beta" charset="0"/>
              </a:endParaRPr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>
              <a:off x="1553845" y="2524125"/>
              <a:ext cx="2824480" cy="7073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4000" spc="-26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 원 및 아이디어</a:t>
              </a:r>
              <a:endPara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6878955" y="2524125"/>
            <a:ext cx="2751455" cy="753110"/>
            <a:chOff x="6878955" y="2524125"/>
            <a:chExt cx="2751455" cy="753110"/>
          </a:xfrm>
        </p:grpSpPr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6878955" y="2570480"/>
              <a:ext cx="318770" cy="7073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마루 부리 Beta" charset="0"/>
                </a:rPr>
                <a:t>2</a:t>
              </a:r>
              <a:endPara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마루 부리 Beta" charset="0"/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7295515" y="2524125"/>
              <a:ext cx="2335530" cy="7073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4000" spc="-26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제품기능 설명</a:t>
              </a:r>
              <a:endPara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>
            <a:spLocks/>
          </p:cNvSpPr>
          <p:nvPr/>
        </p:nvSpPr>
        <p:spPr>
          <a:xfrm>
            <a:off x="1677670" y="3146425"/>
            <a:ext cx="2505710" cy="18218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182880" indent="-182880" latinLnBrk="0">
              <a:lnSpc>
                <a:spcPct val="150000"/>
              </a:lnSpc>
              <a:buFont typeface="Wingdings"/>
              <a:buChar char="•"/>
            </a:pP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5조 명륜</a:t>
            </a:r>
          </a:p>
          <a:p>
            <a:pPr marL="182880" indent="-182880" latinLnBrk="0">
              <a:lnSpc>
                <a:spcPct val="150000"/>
              </a:lnSpc>
              <a:buFont typeface="Wingdings"/>
              <a:buChar char="•"/>
            </a:pP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아이디어 도출 과정</a:t>
            </a:r>
          </a:p>
          <a:p>
            <a:pPr marL="182880" indent="-182880" latinLnBrk="0">
              <a:lnSpc>
                <a:spcPct val="150000"/>
              </a:lnSpc>
              <a:buFontTx/>
              <a:buNone/>
            </a:pPr>
            <a:endParaRPr lang="ko-KR" altLang="en-US" sz="2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7339330" y="3152140"/>
            <a:ext cx="3494405" cy="18218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182880" indent="-182880" latinLnBrk="0">
              <a:lnSpc>
                <a:spcPct val="150000"/>
              </a:lnSpc>
              <a:buFont typeface="Wingdings"/>
              <a:buChar char="•"/>
            </a:pP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라즈베리 파이</a:t>
            </a:r>
          </a:p>
          <a:p>
            <a:pPr marL="182880" indent="-182880" latinLnBrk="0">
              <a:lnSpc>
                <a:spcPct val="150000"/>
              </a:lnSpc>
              <a:buFont typeface="Wingdings"/>
              <a:buChar char="•"/>
            </a:pP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웹 페이지</a:t>
            </a:r>
          </a:p>
          <a:p>
            <a:pPr marL="182880" indent="-182880" latinLnBrk="0">
              <a:lnSpc>
                <a:spcPct val="150000"/>
              </a:lnSpc>
              <a:buFont typeface="Wingdings"/>
              <a:buChar char="•"/>
            </a:pP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안드로이드 스튜디오</a:t>
            </a:r>
          </a:p>
        </p:txBody>
      </p:sp>
      <p:sp>
        <p:nvSpPr>
          <p:cNvPr id="24" name="Rect 0"/>
          <p:cNvSpPr txBox="1">
            <a:spLocks noGrp="1"/>
          </p:cNvSpPr>
          <p:nvPr>
            <p:ph type="sldNum" idx="12"/>
          </p:nvPr>
        </p:nvSpPr>
        <p:spPr>
          <a:xfrm>
            <a:off x="9439910" y="551307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8945" y="833755"/>
            <a:ext cx="1174305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8945" y="63500"/>
            <a:ext cx="67691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8945" y="286385"/>
            <a:ext cx="116776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90">
                <a:solidFill>
                  <a:schemeClr val="accent6">
                    <a:lumMod val="50000"/>
                  </a:schemeClr>
                </a:solidFill>
              </a:rPr>
              <a:t>5조 명륜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9466580" y="501650"/>
            <a:ext cx="2614295" cy="2457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48" name="그룹 16"/>
          <p:cNvGrpSpPr/>
          <p:nvPr/>
        </p:nvGrpSpPr>
        <p:grpSpPr>
          <a:xfrm>
            <a:off x="1028700" y="1549400"/>
            <a:ext cx="2044065" cy="3438525"/>
            <a:chOff x="1028700" y="1549400"/>
            <a:chExt cx="2044065" cy="3438525"/>
          </a:xfrm>
        </p:grpSpPr>
        <p:sp>
          <p:nvSpPr>
            <p:cNvPr id="6" name="직사각형 5"/>
            <p:cNvSpPr>
              <a:spLocks/>
            </p:cNvSpPr>
            <p:nvPr/>
          </p:nvSpPr>
          <p:spPr>
            <a:xfrm>
              <a:off x="1030605" y="1549400"/>
              <a:ext cx="2042160" cy="605155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마루 부리 Beta" charset="0"/>
                <a:ea typeface="마루 부리 Beta" charset="0"/>
              </a:endParaRPr>
            </a:p>
          </p:txBody>
        </p:sp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1684020" y="1664335"/>
              <a:ext cx="704215" cy="3689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>
                  <a:solidFill>
                    <a:schemeClr val="bg1">
                      <a:lumMod val="95000"/>
                    </a:schemeClr>
                  </a:solidFill>
                  <a:latin typeface="마루 부리 Beta" charset="0"/>
                  <a:ea typeface="마루 부리 Beta" charset="0"/>
                </a:rPr>
                <a:t>팀 장</a:t>
              </a:r>
              <a:endParaRPr lang="ko-KR" altLang="en-US">
                <a:solidFill>
                  <a:schemeClr val="bg1">
                    <a:lumMod val="95000"/>
                  </a:schemeClr>
                </a:solidFill>
                <a:latin typeface="마루 부리 Beta" charset="0"/>
                <a:ea typeface="마루 부리 Beta" charset="0"/>
              </a:endParaRPr>
            </a:p>
          </p:txBody>
        </p:sp>
        <p:pic>
          <p:nvPicPr>
            <p:cNvPr id="45" name="그림 1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700" y="2132965"/>
              <a:ext cx="2041525" cy="2854960"/>
            </a:xfrm>
            <a:prstGeom prst="rect">
              <a:avLst/>
            </a:prstGeom>
            <a:noFill/>
          </p:spPr>
        </p:pic>
      </p:grpSp>
      <p:grpSp>
        <p:nvGrpSpPr>
          <p:cNvPr id="47" name="그룹 15"/>
          <p:cNvGrpSpPr/>
          <p:nvPr/>
        </p:nvGrpSpPr>
        <p:grpSpPr>
          <a:xfrm>
            <a:off x="6315075" y="1548130"/>
            <a:ext cx="2080895" cy="3505835"/>
            <a:chOff x="6315075" y="1548130"/>
            <a:chExt cx="2080895" cy="3505835"/>
          </a:xfrm>
        </p:grpSpPr>
        <p:sp>
          <p:nvSpPr>
            <p:cNvPr id="20" name="직사각형 19"/>
            <p:cNvSpPr>
              <a:spLocks/>
            </p:cNvSpPr>
            <p:nvPr/>
          </p:nvSpPr>
          <p:spPr>
            <a:xfrm>
              <a:off x="6318250" y="4420235"/>
              <a:ext cx="2078355" cy="634365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마루 부리 Beta" charset="0"/>
                <a:ea typeface="마루 부리 Beta" charset="0"/>
              </a:endParaRPr>
            </a:p>
          </p:txBody>
        </p:sp>
        <p:sp>
          <p:nvSpPr>
            <p:cNvPr id="22" name="TextBox 21"/>
            <p:cNvSpPr txBox="1">
              <a:spLocks/>
            </p:cNvSpPr>
            <p:nvPr/>
          </p:nvSpPr>
          <p:spPr>
            <a:xfrm>
              <a:off x="6849110" y="4523105"/>
              <a:ext cx="1014095" cy="3867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>
                  <a:solidFill>
                    <a:schemeClr val="bg1">
                      <a:lumMod val="95000"/>
                    </a:schemeClr>
                  </a:solidFill>
                  <a:latin typeface="마루 부리 Beta" charset="0"/>
                  <a:ea typeface="마루 부리 Beta" charset="0"/>
                </a:rPr>
                <a:t>부 팀 장</a:t>
              </a:r>
              <a:endParaRPr lang="ko-KR" altLang="en-US">
                <a:solidFill>
                  <a:schemeClr val="bg1">
                    <a:lumMod val="95000"/>
                  </a:schemeClr>
                </a:solidFill>
                <a:latin typeface="마루 부리 Beta" charset="0"/>
                <a:ea typeface="마루 부리 Beta" charset="0"/>
              </a:endParaRPr>
            </a:p>
          </p:txBody>
        </p:sp>
        <p:pic>
          <p:nvPicPr>
            <p:cNvPr id="46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87" t="639" r="3125" b="881"/>
            <a:stretch>
              <a:fillRect/>
            </a:stretch>
          </p:blipFill>
          <p:spPr>
            <a:xfrm>
              <a:off x="6315075" y="1548130"/>
              <a:ext cx="2077085" cy="2868295"/>
            </a:xfrm>
            <a:prstGeom prst="rect">
              <a:avLst/>
            </a:prstGeom>
            <a:noFill/>
          </p:spPr>
        </p:pic>
      </p:grpSp>
      <p:sp>
        <p:nvSpPr>
          <p:cNvPr id="49" name="텍스트 상자 17"/>
          <p:cNvSpPr txBox="1">
            <a:spLocks/>
          </p:cNvSpPr>
          <p:nvPr/>
        </p:nvSpPr>
        <p:spPr>
          <a:xfrm>
            <a:off x="3768090" y="2051050"/>
            <a:ext cx="1825625" cy="29375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도형 18"/>
          <p:cNvSpPr>
            <a:spLocks/>
          </p:cNvSpPr>
          <p:nvPr/>
        </p:nvSpPr>
        <p:spPr>
          <a:xfrm>
            <a:off x="3072765" y="1549400"/>
            <a:ext cx="2740025" cy="3441065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Medium" charset="0"/>
                <a:ea typeface="아리따-돋움4.0(TTF)-Medium" charset="0"/>
              </a:rPr>
              <a:t>5조 팀장 김철민 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아리따-돋움4.0(TTF)-Medium" charset="0"/>
              <a:ea typeface="아리따-돋움4.0(TTF)-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Medium" charset="0"/>
                <a:ea typeface="아리따-돋움4.0(TTF)-Medium" charset="0"/>
              </a:rPr>
              <a:t>- H/W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아리따-돋움4.0(TTF)-Medium" charset="0"/>
              <a:ea typeface="아리따-돋움4.0(TTF)-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Medium" charset="0"/>
                <a:ea typeface="아리따-돋움4.0(TTF)-Medium" charset="0"/>
              </a:rPr>
              <a:t>  H/W 와 S/W의 통신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아리따-돋움4.0(TTF)-Medium" charset="0"/>
              <a:ea typeface="아리따-돋움4.0(TTF)-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Medium" charset="0"/>
                <a:ea typeface="아리따-돋움4.0(TTF)-Medium" charset="0"/>
              </a:rPr>
              <a:t>  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아리따-돋움4.0(TTF)-Medium" charset="0"/>
              <a:ea typeface="아리따-돋움4.0(TTF)-Medium" charset="0"/>
            </a:endParaRPr>
          </a:p>
        </p:txBody>
      </p:sp>
      <p:sp>
        <p:nvSpPr>
          <p:cNvPr id="52" name="도형 168"/>
          <p:cNvSpPr>
            <a:spLocks/>
          </p:cNvSpPr>
          <p:nvPr/>
        </p:nvSpPr>
        <p:spPr>
          <a:xfrm>
            <a:off x="8394065" y="1560830"/>
            <a:ext cx="2644140" cy="3537585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Medium" charset="0"/>
                <a:ea typeface="아리따-돋움4.0(TTF)-Medium" charset="0"/>
              </a:rPr>
              <a:t>5조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Medium" charset="0"/>
                <a:ea typeface="아리따-돋움4.0(TTF)-Medium" charset="0"/>
              </a:rPr>
              <a:t>부 팀장</a:t>
            </a: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Medium" charset="0"/>
                <a:ea typeface="아리따-돋움4.0(TTF)-Medium" charset="0"/>
              </a:rPr>
              <a:t> 이가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Medium" charset="0"/>
                <a:ea typeface="아리따-돋움4.0(TTF)-Medium" charset="0"/>
              </a:rPr>
              <a:t>영</a:t>
            </a: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Medium" charset="0"/>
                <a:ea typeface="아리따-돋움4.0(TTF)-Medium" charset="0"/>
              </a:rPr>
              <a:t> 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아리따-돋움4.0(TTF)-Medium" charset="0"/>
              <a:ea typeface="아리따-돋움4.0(TTF)-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Medium" charset="0"/>
                <a:ea typeface="아리따-돋움4.0(TTF)-Medium" charset="0"/>
              </a:rPr>
              <a:t>- S/W 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아리따-돋움4.0(TTF)-Medium" charset="0"/>
              <a:ea typeface="아리따-돋움4.0(TTF)-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Medium" charset="0"/>
                <a:ea typeface="아리따-돋움4.0(TTF)-Medium" charset="0"/>
              </a:rPr>
              <a:t>  H/W 와 S/W의 통신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아리따-돋움4.0(TTF)-Medium" charset="0"/>
              <a:ea typeface="아리따-돋움4.0(TTF)-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아리따-돋움4.0(TTF)-Medium" charset="0"/>
              <a:ea typeface="아리따-돋움4.0(TTF)-Medium" charset="0"/>
            </a:endParaRPr>
          </a:p>
        </p:txBody>
      </p:sp>
      <p:sp>
        <p:nvSpPr>
          <p:cNvPr id="53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4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448945" y="833755"/>
            <a:ext cx="11743690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 0"/>
          <p:cNvSpPr txBox="1">
            <a:spLocks/>
          </p:cNvSpPr>
          <p:nvPr/>
        </p:nvSpPr>
        <p:spPr>
          <a:xfrm>
            <a:off x="448945" y="63500"/>
            <a:ext cx="677545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Part 1,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마루 부리 Bet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448945" y="286385"/>
            <a:ext cx="242252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90">
                <a:solidFill>
                  <a:schemeClr val="accent6">
                    <a:lumMod val="50000"/>
                  </a:schemeClr>
                </a:solidFill>
              </a:rPr>
              <a:t>아이디어 도출 과정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9466580" y="501650"/>
            <a:ext cx="2614295" cy="2457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3" name="그림 17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65" y="2629535"/>
            <a:ext cx="6018530" cy="4013200"/>
          </a:xfrm>
          <a:prstGeom prst="rect">
            <a:avLst/>
          </a:prstGeom>
          <a:noFill/>
        </p:spPr>
      </p:pic>
      <p:sp>
        <p:nvSpPr>
          <p:cNvPr id="34" name="텍스트 상자 171"/>
          <p:cNvSpPr txBox="1">
            <a:spLocks/>
          </p:cNvSpPr>
          <p:nvPr/>
        </p:nvSpPr>
        <p:spPr>
          <a:xfrm>
            <a:off x="450215" y="970915"/>
            <a:ext cx="2491740" cy="9842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000" spc="-290">
                <a:solidFill>
                  <a:schemeClr val="tx1"/>
                </a:solidFill>
              </a:rPr>
              <a:t>파라핀 치료란?</a:t>
            </a:r>
            <a:endParaRPr lang="ko-KR" altLang="en-US" sz="30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5" name="도형 173"/>
          <p:cNvSpPr>
            <a:spLocks/>
          </p:cNvSpPr>
          <p:nvPr/>
        </p:nvSpPr>
        <p:spPr>
          <a:xfrm>
            <a:off x="3576955" y="1459865"/>
            <a:ext cx="4321810" cy="4321810"/>
          </a:xfrm>
          <a:prstGeom prst="ellipse">
            <a:avLst/>
          </a:prstGeom>
          <a:solidFill>
            <a:schemeClr val="accent2">
              <a:lumMod val="50000"/>
              <a:lumOff val="0"/>
              <a:alpha val="3503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류마티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 관절염  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관절 가동 제한 </a:t>
            </a:r>
            <a:endParaRPr lang="ko-KR" altLang="en-US" sz="280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외상 후 통증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도형 333"/>
          <p:cNvSpPr>
            <a:spLocks/>
          </p:cNvSpPr>
          <p:nvPr/>
        </p:nvSpPr>
        <p:spPr>
          <a:xfrm>
            <a:off x="452120" y="1720850"/>
            <a:ext cx="11581130" cy="467614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3" name="Rect 0"/>
          <p:cNvCxnSpPr/>
          <p:nvPr/>
        </p:nvCxnSpPr>
        <p:spPr>
          <a:xfrm>
            <a:off x="448945" y="833755"/>
            <a:ext cx="11743690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 0"/>
          <p:cNvSpPr txBox="1">
            <a:spLocks/>
          </p:cNvSpPr>
          <p:nvPr/>
        </p:nvSpPr>
        <p:spPr>
          <a:xfrm>
            <a:off x="448945" y="63500"/>
            <a:ext cx="677545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Part 1,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마루 부리 Bet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448945" y="286385"/>
            <a:ext cx="162750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80">
                <a:solidFill>
                  <a:schemeClr val="accent6">
                    <a:lumMod val="50000"/>
                  </a:schemeClr>
                </a:solidFill>
              </a:rPr>
              <a:t>파라핀 치료 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5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sp>
        <p:nvSpPr>
          <p:cNvPr id="347" name="텍스트 상자 319"/>
          <p:cNvSpPr txBox="1">
            <a:spLocks/>
          </p:cNvSpPr>
          <p:nvPr/>
        </p:nvSpPr>
        <p:spPr>
          <a:xfrm>
            <a:off x="452120" y="894080"/>
            <a:ext cx="4631055" cy="8007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u="sng">
                <a:latin typeface="맑은 고딕" charset="0"/>
                <a:ea typeface="맑은 고딕" charset="0"/>
              </a:rPr>
              <a:t>예일 재활의학과 의원</a:t>
            </a:r>
            <a:r>
              <a:rPr lang="ko-KR" sz="1800">
                <a:latin typeface="맑은 고딕" charset="0"/>
                <a:ea typeface="맑은 고딕" charset="0"/>
              </a:rPr>
              <a:t> 방문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파라핀 치료 = “</a:t>
            </a:r>
            <a:r>
              <a:rPr sz="1800">
                <a:latin typeface="맑은 고딕" charset="0"/>
                <a:ea typeface="맑은 고딕" charset="0"/>
              </a:rPr>
              <a:t>5</a:t>
            </a:r>
            <a:r>
              <a:rPr lang="ko-KR" sz="1800">
                <a:latin typeface="맑은 고딕" charset="0"/>
                <a:ea typeface="맑은 고딕" charset="0"/>
              </a:rPr>
              <a:t>회 3세트”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8" name="도형 323"/>
          <p:cNvSpPr>
            <a:spLocks/>
          </p:cNvSpPr>
          <p:nvPr/>
        </p:nvSpPr>
        <p:spPr>
          <a:xfrm>
            <a:off x="626110" y="1827530"/>
            <a:ext cx="2136140" cy="554990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000">
                <a:latin typeface="맑은 고딕" charset="0"/>
                <a:ea typeface="맑은 고딕" charset="0"/>
              </a:rPr>
              <a:t>치료 후 느낀점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349" name="텍스트 상자 326"/>
          <p:cNvSpPr txBox="1">
            <a:spLocks/>
          </p:cNvSpPr>
          <p:nvPr/>
        </p:nvSpPr>
        <p:spPr>
          <a:xfrm>
            <a:off x="625475" y="2720340"/>
            <a:ext cx="4785995" cy="110927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맑은 고딕" charset="0"/>
                <a:ea typeface="맑은 고딕" charset="0"/>
              </a:rPr>
              <a:t>간호사의 </a:t>
            </a:r>
            <a:r>
              <a:rPr lang="ko-KR" altLang="en-US" sz="2200" dirty="0">
                <a:latin typeface="맑은 고딕" charset="0"/>
                <a:ea typeface="맑은 고딕" charset="0"/>
              </a:rPr>
              <a:t>부족한 설명</a:t>
            </a:r>
          </a:p>
          <a:p>
            <a:pPr algn="l" latinLnBrk="0" hangingPunct="1"/>
            <a:endParaRPr lang="en-US" altLang="ko-KR" sz="2200" dirty="0">
              <a:latin typeface="맑은 고딕" charset="0"/>
              <a:ea typeface="맑은 고딕" charset="0"/>
            </a:endParaRPr>
          </a:p>
          <a:p>
            <a:pPr marL="342900" indent="-342900" algn="l" latinLnBrk="0" hangingPunct="1">
              <a:buFont typeface="Arial" panose="020B0604020202020204" pitchFamily="34" charset="0"/>
              <a:buChar char="•"/>
            </a:pPr>
            <a:r>
              <a:rPr lang="ko-KR" sz="2200" dirty="0" smtClean="0">
                <a:latin typeface="맑은 고딕" charset="0"/>
                <a:ea typeface="맑은 고딕" charset="0"/>
              </a:rPr>
              <a:t>애매하게 </a:t>
            </a:r>
            <a:r>
              <a:rPr lang="ko-KR" sz="2200" dirty="0">
                <a:latin typeface="맑은 고딕" charset="0"/>
                <a:ea typeface="맑은 고딕" charset="0"/>
              </a:rPr>
              <a:t>쓰여진 설명문</a:t>
            </a:r>
            <a:endParaRPr lang="ko-KR" altLang="en-US" sz="2200" dirty="0">
              <a:latin typeface="맑은 고딕" charset="0"/>
              <a:ea typeface="맑은 고딕" charset="0"/>
            </a:endParaRPr>
          </a:p>
        </p:txBody>
      </p:sp>
      <p:sp>
        <p:nvSpPr>
          <p:cNvPr id="350" name="도형 328"/>
          <p:cNvSpPr>
            <a:spLocks/>
          </p:cNvSpPr>
          <p:nvPr/>
        </p:nvSpPr>
        <p:spPr>
          <a:xfrm>
            <a:off x="4107180" y="4117340"/>
            <a:ext cx="626745" cy="53403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2" name="텍스트 상자 331"/>
          <p:cNvSpPr txBox="1">
            <a:spLocks/>
          </p:cNvSpPr>
          <p:nvPr/>
        </p:nvSpPr>
        <p:spPr>
          <a:xfrm>
            <a:off x="626745" y="5194935"/>
            <a:ext cx="1030859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>
                <a:latin typeface="맑은 고딕" charset="0"/>
                <a:ea typeface="맑은 고딕" charset="0"/>
              </a:rPr>
              <a:t>부족한 설명과 설명문으로 인해 정확하지 않은 방법으로 치료를 진행함.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55" name="텍스트 상자 442"/>
          <p:cNvSpPr txBox="1">
            <a:spLocks/>
          </p:cNvSpPr>
          <p:nvPr/>
        </p:nvSpPr>
        <p:spPr>
          <a:xfrm>
            <a:off x="9466580" y="501650"/>
            <a:ext cx="2614295" cy="2457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56" name="파라핀치료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25" y="1825625"/>
            <a:ext cx="5087620" cy="2879090"/>
          </a:xfrm>
          <a:prstGeom prst="rect">
            <a:avLst/>
          </a:prstGeom>
          <a:noFill/>
        </p:spPr>
      </p:pic>
      <p:sp>
        <p:nvSpPr>
          <p:cNvPr id="354" name="도형 334"/>
          <p:cNvSpPr>
            <a:spLocks/>
          </p:cNvSpPr>
          <p:nvPr/>
        </p:nvSpPr>
        <p:spPr>
          <a:xfrm>
            <a:off x="7088505" y="1824355"/>
            <a:ext cx="1582420" cy="1069340"/>
          </a:xfrm>
          <a:prstGeom prst="ellipse">
            <a:avLst/>
          </a:prstGeom>
          <a:noFill/>
          <a:ln w="38100" cap="flat" cmpd="sng">
            <a:solidFill>
              <a:srgbClr val="FC47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35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448945" y="833755"/>
            <a:ext cx="11743690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 0"/>
          <p:cNvSpPr txBox="1">
            <a:spLocks/>
          </p:cNvSpPr>
          <p:nvPr/>
        </p:nvSpPr>
        <p:spPr>
          <a:xfrm>
            <a:off x="448945" y="63500"/>
            <a:ext cx="677545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Part 1,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마루 부리 Bet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448945" y="286385"/>
            <a:ext cx="130937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80">
                <a:solidFill>
                  <a:schemeClr val="accent6">
                    <a:lumMod val="50000"/>
                  </a:schemeClr>
                </a:solidFill>
              </a:rPr>
              <a:t>기대 효과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5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347" name="그림 260" descr="C:/Users/gydia/AppData/Roaming/PolarisOffice/ETemp/10012_9894704/fImage23652416328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030" y="1383030"/>
            <a:ext cx="2698115" cy="2705735"/>
          </a:xfrm>
          <a:prstGeom prst="rect">
            <a:avLst/>
          </a:prstGeom>
          <a:noFill/>
        </p:spPr>
      </p:pic>
      <p:sp>
        <p:nvSpPr>
          <p:cNvPr id="349" name="도형 265"/>
          <p:cNvSpPr>
            <a:spLocks/>
          </p:cNvSpPr>
          <p:nvPr/>
        </p:nvSpPr>
        <p:spPr>
          <a:xfrm>
            <a:off x="969010" y="4085590"/>
            <a:ext cx="2239645" cy="11722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지속적인 가이드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1" name="텍스트 상자 309"/>
          <p:cNvSpPr txBox="1">
            <a:spLocks/>
          </p:cNvSpPr>
          <p:nvPr/>
        </p:nvSpPr>
        <p:spPr>
          <a:xfrm>
            <a:off x="4281170" y="5738495"/>
            <a:ext cx="4087495" cy="447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2300">
              <a:latin typeface="맑은 고딕" charset="0"/>
              <a:ea typeface="맑은 고딕" charset="0"/>
            </a:endParaRPr>
          </a:p>
        </p:txBody>
      </p:sp>
      <p:sp>
        <p:nvSpPr>
          <p:cNvPr id="357" name="텍스트 상자 443"/>
          <p:cNvSpPr txBox="1">
            <a:spLocks/>
          </p:cNvSpPr>
          <p:nvPr/>
        </p:nvSpPr>
        <p:spPr>
          <a:xfrm>
            <a:off x="9466580" y="501650"/>
            <a:ext cx="2614295" cy="2457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58" name="그림 29" descr="C:/Users/gydia/AppData/Roaming/PolarisOffice/ETemp/10012_9894704/fImage4947814650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395" y="2458085"/>
            <a:ext cx="2098040" cy="2097405"/>
          </a:xfrm>
          <a:prstGeom prst="rect">
            <a:avLst/>
          </a:prstGeom>
          <a:noFill/>
        </p:spPr>
      </p:pic>
      <p:pic>
        <p:nvPicPr>
          <p:cNvPr id="359" name="그림 30" descr="C:/Users/gydia/AppData/Roaming/PolarisOffice/ETemp/10012_9894704/fImage60248169169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5730" y="2466340"/>
            <a:ext cx="2486660" cy="2477135"/>
          </a:xfrm>
          <a:prstGeom prst="rect">
            <a:avLst/>
          </a:prstGeom>
          <a:noFill/>
        </p:spPr>
      </p:pic>
      <p:pic>
        <p:nvPicPr>
          <p:cNvPr id="361" name="그림 33" descr="C:/Users/gydia/AppData/Roaming/PolarisOffice/ETemp/10012_9894704/fImage70318221478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335" y="3004820"/>
            <a:ext cx="1220470" cy="12204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460" y="0"/>
            <a:ext cx="457454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94280"/>
            <a:ext cx="7253605" cy="2644775"/>
            <a:chOff x="365760" y="2494280"/>
            <a:chExt cx="7253605" cy="2644775"/>
          </a:xfrm>
        </p:grpSpPr>
        <p:sp>
          <p:nvSpPr>
            <p:cNvPr id="5" name="TextBox 4"/>
            <p:cNvSpPr txBox="1">
              <a:spLocks/>
            </p:cNvSpPr>
            <p:nvPr/>
          </p:nvSpPr>
          <p:spPr>
            <a:xfrm>
              <a:off x="375285" y="2494280"/>
              <a:ext cx="4761865" cy="9378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5500">
                  <a:solidFill>
                    <a:schemeClr val="bg1"/>
                  </a:solidFill>
                </a:rPr>
                <a:t>제품 기능 설명</a:t>
              </a:r>
            </a:p>
          </p:txBody>
        </p:sp>
        <p:cxnSp>
          <p:nvCxnSpPr>
            <p:cNvPr id="6" name="직선 연결선 5"/>
            <p:cNvCxnSpPr>
              <a:cxnSpLocks/>
            </p:cNvCxnSpPr>
            <p:nvPr/>
          </p:nvCxnSpPr>
          <p:spPr>
            <a:xfrm>
              <a:off x="365760" y="3429000"/>
              <a:ext cx="7254240" cy="2540"/>
            </a:xfrm>
            <a:prstGeom prst="line">
              <a:avLst/>
            </a:prstGeom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>
              <a:spLocks/>
            </p:cNvSpPr>
            <p:nvPr/>
          </p:nvSpPr>
          <p:spPr>
            <a:xfrm>
              <a:off x="365760" y="3632200"/>
              <a:ext cx="5324475" cy="15074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300">
                  <a:solidFill>
                    <a:schemeClr val="bg1"/>
                  </a:solidFill>
                </a:rPr>
                <a:t>웹 페이지</a:t>
              </a:r>
              <a:endParaRPr lang="ko-KR" altLang="en-US" sz="23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2300">
                  <a:solidFill>
                    <a:schemeClr val="bg1"/>
                  </a:solidFill>
                </a:rPr>
                <a:t>라즈베리 파이</a:t>
              </a:r>
              <a:endParaRPr lang="ko-KR" altLang="en-US" sz="23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2300">
                  <a:solidFill>
                    <a:schemeClr val="bg1"/>
                  </a:solidFill>
                </a:rPr>
                <a:t>안드로이드 스튜디오</a:t>
              </a:r>
              <a:endParaRPr lang="ko-KR" altLang="en-US" sz="23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endParaRPr lang="ko-KR" altLang="en-US" sz="230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245"/>
            <a:ext cx="934085" cy="4768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500">
                <a:solidFill>
                  <a:schemeClr val="bg1"/>
                </a:solidFill>
                <a:latin typeface="+mj-ea"/>
                <a:ea typeface="+mj-ea"/>
              </a:rPr>
              <a:t>Part 2, </a:t>
            </a:r>
            <a:endParaRPr lang="ko-KR" altLang="en-US" sz="25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448945" y="833755"/>
            <a:ext cx="11743690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 0"/>
          <p:cNvSpPr txBox="1">
            <a:spLocks/>
          </p:cNvSpPr>
          <p:nvPr/>
        </p:nvSpPr>
        <p:spPr>
          <a:xfrm>
            <a:off x="448945" y="63500"/>
            <a:ext cx="65976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Part </a:t>
            </a:r>
            <a:r>
              <a:rPr lang="ko-KR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2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마루 부리 Bet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448945" y="286385"/>
            <a:ext cx="98742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90">
                <a:solidFill>
                  <a:schemeClr val="accent6">
                    <a:lumMod val="50000"/>
                  </a:schemeClr>
                </a:solidFill>
              </a:rPr>
              <a:t>구상도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그림 108" descr="C:/Users/gydia/AppData/Roaming/PolarisOffice/ETemp/10012_9894704/fImage69207138749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45" y="1683385"/>
            <a:ext cx="4758055" cy="44799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" name="그림 110" descr="C:/Users/gydia/AppData/Roaming/PolarisOffice/ETemp/10012_9894704/fImage1115081390299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300" y="1730375"/>
            <a:ext cx="4069080" cy="42970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10" name="텍스트 상자 446"/>
          <p:cNvSpPr txBox="1">
            <a:spLocks/>
          </p:cNvSpPr>
          <p:nvPr/>
        </p:nvSpPr>
        <p:spPr>
          <a:xfrm>
            <a:off x="9466580" y="501650"/>
            <a:ext cx="2614295" cy="2457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그림 2" descr="C:/Users/gydia/AppData/Roaming/PolarisOffice/ETemp/10012_9894704/fImage20647025159718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540" y="3135630"/>
            <a:ext cx="1050290" cy="1037590"/>
          </a:xfrm>
          <a:prstGeom prst="rect">
            <a:avLst/>
          </a:prstGeom>
          <a:noFill/>
        </p:spPr>
      </p:pic>
      <p:pic>
        <p:nvPicPr>
          <p:cNvPr id="12" name="그림 3" descr="C:/Users/gydia/AppData/Roaming/PolarisOffice/ETemp/10012_9894704/fImage468625195447.jpe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0925" y="1454785"/>
            <a:ext cx="1183640" cy="9347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8"/>
          <p:cNvGrpSpPr/>
          <p:nvPr/>
        </p:nvGrpSpPr>
        <p:grpSpPr>
          <a:xfrm>
            <a:off x="4735830" y="993775"/>
            <a:ext cx="2520950" cy="2520950"/>
            <a:chOff x="4735830" y="993775"/>
            <a:chExt cx="2520950" cy="252095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0" name="도형 35"/>
            <p:cNvSpPr>
              <a:spLocks/>
            </p:cNvSpPr>
            <p:nvPr/>
          </p:nvSpPr>
          <p:spPr>
            <a:xfrm>
              <a:off x="4735830" y="993775"/>
              <a:ext cx="2520950" cy="2520950"/>
            </a:xfrm>
            <a:prstGeom prst="ellips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29" name="그림 3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080" y="1580515"/>
              <a:ext cx="811530" cy="819150"/>
            </a:xfrm>
            <a:prstGeom prst="rect">
              <a:avLst/>
            </a:prstGeom>
            <a:grpFill/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8945" y="833755"/>
            <a:ext cx="1174305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8945" y="63500"/>
            <a:ext cx="71374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Part </a:t>
            </a:r>
            <a:r>
              <a:rPr lang="ko-KR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2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마루 부리 Beta" charset="0"/>
              </a:rPr>
              <a:t>,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마루 부리 Bet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8945" y="286385"/>
            <a:ext cx="71945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90">
                <a:solidFill>
                  <a:schemeClr val="accent6">
                    <a:lumMod val="50000"/>
                  </a:schemeClr>
                </a:solidFill>
              </a:rPr>
              <a:t>통신</a:t>
            </a:r>
            <a:endParaRPr lang="ko-KR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타원 1"/>
          <p:cNvSpPr>
            <a:spLocks/>
          </p:cNvSpPr>
          <p:nvPr/>
        </p:nvSpPr>
        <p:spPr>
          <a:xfrm>
            <a:off x="6639560" y="4148455"/>
            <a:ext cx="2520950" cy="2520950"/>
          </a:xfrm>
          <a:prstGeom prst="ellipse">
            <a:avLst/>
          </a:prstGeom>
          <a:solidFill>
            <a:schemeClr val="accent5"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타원 5"/>
          <p:cNvSpPr>
            <a:spLocks/>
          </p:cNvSpPr>
          <p:nvPr/>
        </p:nvSpPr>
        <p:spPr>
          <a:xfrm>
            <a:off x="2882900" y="4148455"/>
            <a:ext cx="2520950" cy="2520950"/>
          </a:xfrm>
          <a:prstGeom prst="ellipse">
            <a:avLst/>
          </a:prstGeom>
          <a:solidFill>
            <a:schemeClr val="accent3"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4737735" y="3133090"/>
            <a:ext cx="2520950" cy="2520950"/>
          </a:xfrm>
          <a:prstGeom prst="ellipse">
            <a:avLst/>
          </a:prstGeom>
          <a:solidFill>
            <a:schemeClr val="accent1"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446780" y="5774690"/>
            <a:ext cx="140398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130">
                <a:solidFill>
                  <a:schemeClr val="bg1"/>
                </a:solidFill>
                <a:latin typeface="마루 부리 Beta" charset="0"/>
                <a:ea typeface="마루 부리 Beta" charset="0"/>
              </a:rPr>
              <a:t>Raspberry</a:t>
            </a:r>
            <a:endParaRPr lang="ko-KR" altLang="en-US" sz="2400">
              <a:solidFill>
                <a:schemeClr val="bg1"/>
              </a:solidFill>
              <a:latin typeface="마루 부리 Beta" charset="0"/>
              <a:ea typeface="마루 부리 Beta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6867525" y="5732780"/>
            <a:ext cx="206502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130">
                <a:solidFill>
                  <a:schemeClr val="bg1"/>
                </a:solidFill>
                <a:latin typeface="마루 부리 Beta" charset="0"/>
                <a:ea typeface="마루 부리 Beta" charset="0"/>
              </a:rPr>
              <a:t>Android Studio</a:t>
            </a:r>
            <a:endParaRPr lang="ko-KR" altLang="en-US" sz="2400">
              <a:solidFill>
                <a:schemeClr val="bg1"/>
              </a:solidFill>
              <a:latin typeface="마루 부리 Beta" charset="0"/>
              <a:ea typeface="마루 부리 Beta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5405120" y="4565015"/>
            <a:ext cx="118935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130">
                <a:solidFill>
                  <a:schemeClr val="bg1"/>
                </a:solidFill>
                <a:latin typeface="마루 부리 Beta" charset="0"/>
                <a:ea typeface="마루 부리 Beta" charset="0"/>
              </a:rPr>
              <a:t>Firebase</a:t>
            </a:r>
            <a:endParaRPr lang="ko-KR" altLang="en-US" sz="2400">
              <a:solidFill>
                <a:schemeClr val="bg1"/>
              </a:solidFill>
              <a:latin typeface="마루 부리 Beta" charset="0"/>
              <a:ea typeface="마루 부리 Beta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67310" y="908050"/>
            <a:ext cx="2611755" cy="71247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167005" y="1041400"/>
            <a:ext cx="2434590" cy="4464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300" spc="-130">
                <a:solidFill>
                  <a:schemeClr val="tx1">
                    <a:lumMod val="75000"/>
                    <a:lumOff val="25000"/>
                  </a:schemeClr>
                </a:solidFill>
              </a:rPr>
              <a:t>Wifi</a:t>
            </a:r>
            <a:endParaRPr lang="ko-KR" altLang="en-US" sz="2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14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550" y="3562350"/>
            <a:ext cx="918210" cy="910590"/>
          </a:xfrm>
          <a:prstGeom prst="rect">
            <a:avLst/>
          </a:prstGeom>
          <a:noFill/>
        </p:spPr>
      </p:pic>
      <p:pic>
        <p:nvPicPr>
          <p:cNvPr id="23" name="그림 14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425" y="4745990"/>
            <a:ext cx="988695" cy="999490"/>
          </a:xfrm>
          <a:prstGeom prst="rect">
            <a:avLst/>
          </a:prstGeom>
          <a:noFill/>
        </p:spPr>
      </p:pic>
      <p:pic>
        <p:nvPicPr>
          <p:cNvPr id="24" name="그림 149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0" y="4377055"/>
            <a:ext cx="1449705" cy="1618615"/>
          </a:xfrm>
          <a:prstGeom prst="rect">
            <a:avLst/>
          </a:prstGeom>
          <a:noFill/>
        </p:spPr>
      </p:pic>
      <p:sp>
        <p:nvSpPr>
          <p:cNvPr id="25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pic>
        <p:nvPicPr>
          <p:cNvPr id="27" name="그림 43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680" y="5944235"/>
            <a:ext cx="602615" cy="607695"/>
          </a:xfrm>
          <a:prstGeom prst="rect">
            <a:avLst/>
          </a:prstGeom>
          <a:noFill/>
        </p:spPr>
      </p:pic>
      <p:sp>
        <p:nvSpPr>
          <p:cNvPr id="28" name="텍스트 상자 455"/>
          <p:cNvSpPr txBox="1">
            <a:spLocks/>
          </p:cNvSpPr>
          <p:nvPr/>
        </p:nvSpPr>
        <p:spPr>
          <a:xfrm>
            <a:off x="9466580" y="501650"/>
            <a:ext cx="2614295" cy="2457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solidFill>
                  <a:schemeClr val="accent6">
                    <a:lumMod val="50000"/>
                  </a:schemeClr>
                </a:solidFill>
              </a:rPr>
              <a:t>Kangwon University Electronic Engineering</a:t>
            </a:r>
            <a:endParaRPr lang="ko-KR" altLang="en-US" sz="1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텍스트 상자 46"/>
          <p:cNvSpPr txBox="1">
            <a:spLocks/>
          </p:cNvSpPr>
          <p:nvPr/>
        </p:nvSpPr>
        <p:spPr>
          <a:xfrm>
            <a:off x="5525135" y="2446655"/>
            <a:ext cx="94742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130">
                <a:solidFill>
                  <a:schemeClr val="bg1"/>
                </a:solidFill>
                <a:latin typeface="마루 부리 Beta" charset="0"/>
                <a:ea typeface="마루 부리 Beta" charset="0"/>
              </a:rPr>
              <a:t>HTML</a:t>
            </a:r>
            <a:endParaRPr lang="ko-KR" altLang="en-US" sz="2400">
              <a:solidFill>
                <a:schemeClr val="bg1"/>
              </a:solidFill>
              <a:latin typeface="마루 부리 Beta" charset="0"/>
              <a:ea typeface="마루 부리 Bet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86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Pages>16</Pages>
  <Words>374</Words>
  <Characters>0</Characters>
  <Application>Microsoft Office PowerPoint</Application>
  <DocSecurity>0</DocSecurity>
  <PresentationFormat>와이드스크린</PresentationFormat>
  <Lines>0</Lines>
  <Paragraphs>135</Paragraphs>
  <Slides>16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마루 부리 Beta</vt:lpstr>
      <vt:lpstr>맑은 고딕</vt:lpstr>
      <vt:lpstr>아리따-돋움4.0(TTF)-Medium</vt:lpstr>
      <vt:lpstr>Arial</vt:lpstr>
      <vt:lpstr>Wingdings</vt:lpstr>
      <vt:lpstr>Office 테마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lincplus</cp:lastModifiedBy>
  <cp:revision>4</cp:revision>
  <cp:lastPrinted>2021-06-15T23:49:29Z</cp:lastPrinted>
  <dcterms:modified xsi:type="dcterms:W3CDTF">2021-06-15T23:49:58Z</dcterms:modified>
  <cp:version>9.103.82.44099</cp:version>
</cp:coreProperties>
</file>